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Default Extension="webp" ContentType="image/webp"/>
  <Default Extension="so" ContentType="application/octet-stream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204"/>
          <a:sy d="100" n="204"/>
        </p:scale>
        <p:origin x="488" y="11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3" Type="http://schemas.openxmlformats.org/officeDocument/2006/relationships/viewProps" Target="viewProps.xml" /><Relationship Id="rId2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5" Type="http://schemas.openxmlformats.org/officeDocument/2006/relationships/tableStyles" Target="tableStyles.xml" /><Relationship Id="rId2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>
              <a:defRPr sz="28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241EB5C9-1307-BA42-ABA2-0BC069CD8E7F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2000">
          <a:solidFill>
            <a:schemeClr val="tx1"/>
          </a:solidFill>
          <a:latin charset="0" panose="020B0604020202020204" pitchFamily="34" typeface="Helvetica"/>
          <a:ea typeface="+mj-ea"/>
          <a:cs charset="0" panose="020B0604020202020204" pitchFamily="34" typeface="Helvetica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2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big.csr.unibo.it/" TargetMode="External" /><Relationship Id="rId3" Type="http://schemas.openxmlformats.org/officeDocument/2006/relationships/hyperlink" Target="https://agritechcenter.it/it/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jp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webp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4" Type="http://schemas.openxmlformats.org/officeDocument/2006/relationships/image" Target="../media/image9.so" /><Relationship Id="rId3" Type="http://schemas.openxmlformats.org/officeDocument/2006/relationships/image" Target="../media/image8.jpg" /><Relationship Id="rId2" Type="http://schemas.openxmlformats.org/officeDocument/2006/relationships/image" Target="../media/image7.jp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0.jp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1.jp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2.jp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3.jp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jp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www.fiware.org/" TargetMode="External" /><Relationship Id="rId3" Type="http://schemas.openxmlformats.org/officeDocument/2006/relationships/image" Target="../media/image2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jp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Platforms - Under the hood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Manuele Pasini</a:t>
            </a:r>
          </a:p>
          <a:p>
            <a:pPr lvl="0" indent="0" marL="0">
              <a:buNone/>
            </a:pPr>
            <a:r>
              <a:rPr i="1"/>
              <a:t>manuele.pasini@unibo.it</a:t>
            </a:r>
          </a:p>
          <a:p>
            <a:pPr lvl="0" indent="0" marL="0">
              <a:buNone/>
            </a:pPr>
            <a:r>
              <a:rPr/>
              <a:t>09/12/2025</a:t>
            </a:r>
          </a:p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Intro</a:t>
            </a:r>
          </a:p>
          <a:p>
            <a:pPr lvl="0"/>
            <a:r>
              <a:rPr b="1"/>
              <a:t>Who am I ?</a:t>
            </a:r>
          </a:p>
          <a:p>
            <a:pPr lvl="1"/>
            <a:r>
              <a:rPr/>
              <a:t>Manuele Pasini, Ph.D. Candidate in Computer Science and Engineering</a:t>
            </a:r>
          </a:p>
          <a:p>
            <a:pPr lvl="1"/>
            <a:r>
              <a:rPr/>
              <a:t>University of Bologna, </a:t>
            </a:r>
            <a:r>
              <a:rPr>
                <a:hlinkClick r:id="rId2"/>
              </a:rPr>
              <a:t>Business Intelligence Group</a:t>
            </a:r>
          </a:p>
          <a:p>
            <a:pPr lvl="0"/>
            <a:r>
              <a:rPr b="1"/>
              <a:t>Area of Interest:</a:t>
            </a:r>
          </a:p>
          <a:p>
            <a:pPr lvl="1"/>
            <a:r>
              <a:rPr/>
              <a:t>(Almost) the whole data* world.</a:t>
            </a:r>
          </a:p>
          <a:p>
            <a:pPr lvl="2"/>
            <a:r>
              <a:rPr/>
              <a:t>Data engineering (physical level);</a:t>
            </a:r>
          </a:p>
          <a:p>
            <a:pPr lvl="2"/>
            <a:r>
              <a:rPr/>
              <a:t>Data integration;</a:t>
            </a:r>
          </a:p>
          <a:p>
            <a:pPr lvl="2"/>
            <a:r>
              <a:rPr/>
              <a:t>Precision Agriculture:</a:t>
            </a:r>
          </a:p>
          <a:p>
            <a:pPr lvl="3"/>
            <a:r>
              <a:rPr/>
              <a:t>Irrigation management;</a:t>
            </a:r>
          </a:p>
          <a:p>
            <a:pPr lvl="3"/>
            <a:r>
              <a:rPr/>
              <a:t>Data Platform for italian agriculture domain @</a:t>
            </a:r>
            <a:r>
              <a:rPr>
                <a:hlinkClick r:id="rId3"/>
              </a:rPr>
              <a:t>Agritech</a:t>
            </a:r>
            <a:r>
              <a:rPr/>
              <a:t>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Cloud Data Platform</a:t>
            </a:r>
          </a:p>
          <a:p>
            <a:pPr lvl="0"/>
            <a:r>
              <a:rPr/>
              <a:t>Is a </a:t>
            </a:r>
            <a:r>
              <a:rPr i="1"/>
              <a:t>centralized</a:t>
            </a:r>
            <a:r>
              <a:rPr/>
              <a:t> infrastructre composed of </a:t>
            </a:r>
            <a:r>
              <a:rPr i="1"/>
              <a:t>independent</a:t>
            </a:r>
            <a:r>
              <a:rPr/>
              <a:t> and </a:t>
            </a:r>
            <a:r>
              <a:rPr i="1"/>
              <a:t>well-integrated</a:t>
            </a:r>
            <a:r>
              <a:rPr/>
              <a:t> services meeting the </a:t>
            </a:r>
            <a:r>
              <a:rPr i="1"/>
              <a:t>end-to-end</a:t>
            </a:r>
            <a:r>
              <a:rPr/>
              <a:t> needs of data pipelines:</a:t>
            </a:r>
          </a:p>
          <a:p>
            <a:pPr lvl="1"/>
            <a:r>
              <a:rPr i="1"/>
              <a:t>Centralized</a:t>
            </a:r>
            <a:r>
              <a:rPr/>
              <a:t>: a data platform is conceptually a single and unified component;</a:t>
            </a:r>
          </a:p>
          <a:p>
            <a:pPr lvl="1"/>
            <a:r>
              <a:rPr i="1"/>
              <a:t>Independent</a:t>
            </a:r>
            <a:r>
              <a:rPr/>
              <a:t>: changes in a a service do not affect others;</a:t>
            </a:r>
          </a:p>
          <a:p>
            <a:pPr lvl="1"/>
            <a:r>
              <a:rPr i="1"/>
              <a:t>Well-integrated</a:t>
            </a:r>
            <a:r>
              <a:rPr/>
              <a:t>: services have interfaces enabling a frictionless composition;</a:t>
            </a:r>
          </a:p>
          <a:p>
            <a:pPr lvl="1"/>
            <a:r>
              <a:rPr i="1"/>
              <a:t>End-to-end</a:t>
            </a:r>
            <a:r>
              <a:rPr/>
              <a:t>: services cover the entire data life cycle.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case study - The Agritech PNRR Project</a:t>
            </a:r>
          </a:p>
          <a:p>
            <a:pPr lvl="0"/>
            <a:r>
              <a:rPr b="1"/>
              <a:t>Goal</a:t>
            </a:r>
            <a:r>
              <a:rPr/>
              <a:t>: Build a data platform to foster collaboration and integration between different agriculture research projects.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Docker overview</a:t>
            </a:r>
          </a:p>
          <a:p>
            <a:pPr lvl="0"/>
            <a:r>
              <a:rPr/>
              <a:t>Docker is a platform for developing, shipping and running isolated application using container based virtualization technology.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w.r.t. virtual machines (e.g., VMWare):</a:t>
            </a:r>
          </a:p>
          <a:p>
            <a:pPr lvl="1"/>
            <a:r>
              <a:rPr/>
              <a:t>more lightweight;</a:t>
            </a:r>
          </a:p>
          <a:p>
            <a:pPr lvl="1"/>
            <a:r>
              <a:rPr/>
              <a:t>no guest OS;</a:t>
            </a:r>
          </a:p>
          <a:p>
            <a:pPr lvl="1"/>
            <a:r>
              <a:rPr/>
              <a:t>reduced resource consumption;</a:t>
            </a:r>
          </a:p>
          <a:p>
            <a:pPr lvl="1"/>
            <a:r>
              <a:rPr/>
              <a:t>more containers per host;</a:t>
            </a:r>
          </a:p>
          <a:p>
            <a:pPr lvl="1"/>
            <a:r>
              <a:rPr/>
              <a:t>greater portability</a:t>
            </a:r>
          </a:p>
        </p:txBody>
      </p:sp>
      <p:pic>
        <p:nvPicPr>
          <p:cNvPr descr="https://github.com/ManuelePasini/slides-markdown/blob/master/slides/images/dataplat_seminar/virtualization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12900"/>
            <a:ext cx="4038600" cy="204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Container vs. Virtual Machines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Docker Swarm</a:t>
            </a:r>
          </a:p>
          <a:p>
            <a:pPr lvl="0"/>
            <a:r>
              <a:rPr/>
              <a:t>Swarm mode is an advanced feature for managing a cluster of Docker daemons.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Characteristics:</a:t>
            </a:r>
          </a:p>
          <a:p>
            <a:pPr lvl="1"/>
            <a:r>
              <a:rPr/>
              <a:t>Integrated Orchestration;</a:t>
            </a:r>
          </a:p>
          <a:p>
            <a:pPr lvl="1"/>
            <a:r>
              <a:rPr/>
              <a:t>Decentralized Management;</a:t>
            </a:r>
          </a:p>
          <a:p>
            <a:pPr lvl="1"/>
            <a:r>
              <a:rPr/>
              <a:t>multi-host networking;</a:t>
            </a:r>
          </a:p>
          <a:p>
            <a:pPr lvl="1"/>
            <a:r>
              <a:rPr/>
              <a:t>load balancing;</a:t>
            </a:r>
          </a:p>
          <a:p>
            <a:pPr lvl="1"/>
            <a:r>
              <a:rPr/>
              <a:t>scaling features;</a:t>
            </a:r>
          </a:p>
          <a:p>
            <a:pPr lvl="1"/>
            <a:r>
              <a:rPr/>
              <a:t>service discovery;</a:t>
            </a:r>
          </a:p>
          <a:p>
            <a:pPr lvl="1"/>
            <a:r>
              <a:rPr/>
              <a:t>rolling updates</a:t>
            </a:r>
          </a:p>
        </p:txBody>
      </p:sp>
      <p:pic>
        <p:nvPicPr>
          <p:cNvPr descr="https://docs.docker.com/engine/swarm/images/swarm-diagram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Building a Data Platform</a:t>
            </a:r>
          </a:p>
          <a:p>
            <a:pPr lvl="0"/>
            <a:r>
              <a:rPr/>
              <a:t>Platform services as Docker services.</a:t>
            </a:r>
          </a:p>
          <a:p>
            <a:pPr lvl="0"/>
            <a:r>
              <a:rPr/>
              <a:t>Logically organized in stacks</a:t>
            </a:r>
          </a:p>
          <a:p>
            <a:pPr lvl="0" indent="0" marL="0">
              <a:buNone/>
            </a:pPr>
            <a:r>
              <a:rPr/>
              <a:t>Docker swarm architecture</a:t>
            </a:r>
          </a:p>
          <a:p>
            <a:pPr lvl="0" indent="0" marL="0">
              <a:buNone/>
            </a:pPr>
            <a:r>
              <a:rPr/>
              <a:t>Docker swarm architecture</a:t>
            </a:r>
          </a:p>
          <a:p>
            <a:pPr lvl="0"/>
            <a:r>
              <a:rPr/>
              <a:t>This is the </a:t>
            </a:r>
            <a:r>
              <a:rPr b="1"/>
              <a:t>what</a:t>
            </a:r>
            <a:r>
              <a:rPr/>
              <a:t>, but…</a:t>
            </a:r>
          </a:p>
          <a:p>
            <a:pPr lvl="0"/>
            <a:r>
              <a:rPr/>
              <a:t>… Too many things in one-flat schema, we need to add another dimension.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perspective change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27200"/>
            <a:ext cx="2997200" cy="168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2997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Vertical view on BIG Data platform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Now we know the </a:t>
            </a:r>
            <a:r>
              <a:rPr b="1"/>
              <a:t>where</a:t>
            </a:r>
            <a:r>
              <a:rPr/>
              <a:t>…</a:t>
            </a:r>
          </a:p>
          <a:p>
            <a:pPr lvl="0"/>
            <a:r>
              <a:rPr/>
              <a:t>What about the </a:t>
            </a:r>
            <a:r>
              <a:rPr b="1"/>
              <a:t>how</a:t>
            </a:r>
            <a:r>
              <a:rPr/>
              <a:t> 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functional view</a:t>
            </a:r>
          </a:p>
        </p:txBody>
      </p:sp>
      <p:pic>
        <p:nvPicPr>
          <p:cNvPr descr="https://github.com/ManuelePasini/slides-markdown/blob/master/slides/images/dataplat_seminar/func_view.jp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8000" y="1066800"/>
            <a:ext cx="2895600" cy="3009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2997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Functional view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test2</a:t>
            </a:r>
          </a:p>
        </p:txBody>
      </p:sp>
      <p:pic>
        <p:nvPicPr>
          <p:cNvPr descr="https://github.com/ManuelePasini/slides-markdown/blob/master/slides/images/dataplat_seminar/ortho.png?raw=true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975100" y="203200"/>
            <a:ext cx="42799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test3</a:t>
            </a:r>
          </a:p>
        </p:txBody>
      </p:sp>
      <p:pic>
        <p:nvPicPr>
          <p:cNvPr descr="https://github.com/ManuelePasini/slides-markdown/blob/master/slides/images/dataplat_seminar/watering_pipeline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test4</a:t>
            </a:r>
          </a:p>
        </p:txBody>
      </p:sp>
      <p:pic>
        <p:nvPicPr>
          <p:cNvPr descr="https://github.com/ManuelePasini/slides-markdown/blob/master/slides/images/dataplat_seminar/agritech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test5</a:t>
            </a:r>
          </a:p>
        </p:txBody>
      </p:sp>
      <p:pic>
        <p:nvPicPr>
          <p:cNvPr descr="https://github.com/ManuelePasini/slides-markdown/blob/master/slides/images/dataplat_seminar/agritech_ods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test6</a:t>
            </a:r>
          </a:p>
        </p:txBody>
      </p:sp>
      <p:pic>
        <p:nvPicPr>
          <p:cNvPr descr="https://github.com/ManuelePasini/slides-markdown/blob/master/slides/images/dataplat_seminar/top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In short:</a:t>
            </a:r>
          </a:p>
          <a:p>
            <a:pPr lvl="1"/>
            <a:r>
              <a:rPr/>
              <a:t>6 research partners;</a:t>
            </a:r>
          </a:p>
          <a:p>
            <a:pPr lvl="1"/>
            <a:r>
              <a:rPr/>
              <a:t>highly heterogeneous data;</a:t>
            </a:r>
          </a:p>
          <a:p>
            <a:pPr lvl="1"/>
            <a:r>
              <a:rPr/>
              <a:t>different goals;</a:t>
            </a:r>
          </a:p>
          <a:p>
            <a:pPr lvl="0"/>
            <a:r>
              <a:rPr/>
              <a:t>Main challenges:</a:t>
            </a:r>
          </a:p>
          <a:p>
            <a:pPr lvl="1"/>
            <a:r>
              <a:rPr/>
              <a:t>Data governance;</a:t>
            </a:r>
          </a:p>
          <a:p>
            <a:pPr lvl="1"/>
            <a:r>
              <a:rPr/>
              <a:t>Resource governance;</a:t>
            </a:r>
          </a:p>
          <a:p>
            <a:pPr lvl="1"/>
            <a:r>
              <a:rPr/>
              <a:t>Unforseen events.</a:t>
            </a:r>
          </a:p>
        </p:txBody>
      </p:sp>
      <p:pic>
        <p:nvPicPr>
          <p:cNvPr descr="https://github.com/ManuelePasini/slides-markdown/blob/master/slides/images/dataplat_seminar/datamesh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test7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  <a:p>
            <a:pPr lvl="0" indent="0" marL="0">
              <a:buNone/>
            </a:pPr>
            <a:r>
              <a:rPr/>
              <a:t>We needed to identify key data aspects!</a:t>
            </a:r>
          </a:p>
          <a:p>
            <a:pPr lvl="0"/>
            <a:r>
              <a:rPr/>
              <a:t>Process:</a:t>
            </a:r>
          </a:p>
          <a:p>
            <a:pPr lvl="1"/>
            <a:r>
              <a:rPr/>
              <a:t>Two meetings with each partner;</a:t>
            </a:r>
          </a:p>
          <a:p>
            <a:pPr lvl="1"/>
            <a:r>
              <a:rPr/>
              <a:t>Questionaires;</a:t>
            </a:r>
          </a:p>
          <a:p>
            <a:pPr lvl="1"/>
            <a:r>
              <a:rPr/>
              <a:t>10 minutes presentation on their project;</a:t>
            </a:r>
          </a:p>
          <a:p>
            <a:pPr lvl="1"/>
            <a:r>
              <a:rPr/>
              <a:t>Clear questions on the type of data managed.</a:t>
            </a:r>
          </a:p>
          <a:p>
            <a:pPr lvl="0" indent="0" marL="0">
              <a:buNone/>
            </a:pPr>
            <a:r>
              <a:rPr b="1"/>
              <a:t>Goal</a:t>
            </a:r>
            <a:r>
              <a:rPr/>
              <a:t>: document key data aspects (e.g., 5Vs) and processing requirements for every project stakeholder.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  <a:p>
            <a:pPr lvl="0"/>
            <a:r>
              <a:rPr/>
              <a:t>Identified key aspects:</a:t>
            </a:r>
          </a:p>
          <a:p>
            <a:pPr lvl="1"/>
            <a:r>
              <a:rPr/>
              <a:t>Variety: Vector, image, multispectral, and sensor data.</a:t>
            </a:r>
          </a:p>
          <a:p>
            <a:pPr lvl="1"/>
            <a:r>
              <a:rPr/>
              <a:t>Volume: From small sensor sets to large drone missions.</a:t>
            </a:r>
          </a:p>
          <a:p>
            <a:pPr lvl="1"/>
            <a:r>
              <a:rPr/>
              <a:t>Veracity: Managing data quality from non-IT personnel.</a:t>
            </a:r>
          </a:p>
          <a:p>
            <a:pPr lvl="0"/>
            <a:r>
              <a:rPr/>
              <a:t>Heterogeneous domain:</a:t>
            </a:r>
          </a:p>
          <a:p>
            <a:pPr lvl="1"/>
            <a:r>
              <a:rPr/>
              <a:t>multidisiplinary projects;</a:t>
            </a:r>
          </a:p>
          <a:p>
            <a:pPr lvl="1"/>
            <a:r>
              <a:rPr/>
              <a:t>non-communicating partners;</a:t>
            </a:r>
          </a:p>
          <a:p>
            <a:pPr lvl="1"/>
            <a:r>
              <a:rPr/>
              <a:t>data collected in standalone excel files;</a:t>
            </a:r>
          </a:p>
          <a:p>
            <a:pPr lvl="1"/>
            <a:r>
              <a:rPr/>
              <a:t>few-to-none common ground for interoperability.</a:t>
            </a:r>
          </a:p>
          <a:p>
            <a:pPr lvl="0"/>
            <a:r>
              <a:rPr/>
              <a:t>Project volatility:</a:t>
            </a:r>
          </a:p>
          <a:p>
            <a:pPr lvl="1"/>
            <a:r>
              <a:rPr/>
              <a:t>Analysis goals could evolve through time;</a:t>
            </a:r>
          </a:p>
          <a:p>
            <a:pPr lvl="1"/>
            <a:r>
              <a:rPr/>
              <a:t>data types could vary through time!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Towards a mesh architecture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Centralized integration would not be cheap!</a:t>
            </a:r>
          </a:p>
          <a:p>
            <a:pPr lvl="1"/>
            <a:r>
              <a:rPr/>
              <a:t>1 ETL procedure x stakeholder;</a:t>
            </a:r>
          </a:p>
          <a:p>
            <a:pPr lvl="1"/>
            <a:r>
              <a:rPr/>
              <a:t>hard to enforce data quality;</a:t>
            </a:r>
          </a:p>
          <a:p>
            <a:pPr lvl="1"/>
            <a:r>
              <a:rPr/>
              <a:t>limited scalability (w.r.t. stakeholders)</a:t>
            </a:r>
          </a:p>
          <a:p>
            <a:pPr lvl="0"/>
            <a:r>
              <a:rPr/>
              <a:t>Hybrid solution:</a:t>
            </a:r>
          </a:p>
          <a:p>
            <a:pPr lvl="1"/>
            <a:r>
              <a:rPr/>
              <a:t>Centralized storage;</a:t>
            </a:r>
          </a:p>
          <a:p>
            <a:pPr lvl="1"/>
            <a:r>
              <a:rPr/>
              <a:t>adherence to </a:t>
            </a:r>
            <a:r>
              <a:rPr>
                <a:hlinkClick r:id="rId2"/>
              </a:rPr>
              <a:t>FIWARE</a:t>
            </a:r>
            <a:r>
              <a:rPr/>
              <a:t> Smart Data Models;</a:t>
            </a:r>
          </a:p>
          <a:p>
            <a:pPr lvl="2"/>
            <a:r>
              <a:rPr/>
              <a:t>JSON descriptor attached to data;</a:t>
            </a:r>
          </a:p>
          <a:p>
            <a:pPr lvl="2"/>
            <a:r>
              <a:rPr/>
              <a:t>Common glossary of terms;</a:t>
            </a:r>
          </a:p>
          <a:p>
            <a:pPr lvl="2"/>
            <a:r>
              <a:rPr/>
              <a:t>geo-properties standardization.</a:t>
            </a:r>
          </a:p>
          <a:p>
            <a:pPr lvl="1"/>
            <a:r>
              <a:rPr b="1"/>
              <a:t>data as a product</a:t>
            </a:r>
          </a:p>
        </p:txBody>
      </p:sp>
      <p:pic>
        <p:nvPicPr>
          <p:cNvPr descr="https://github.com/ManuelePasini/slides-markdown/blob/master/slides/images/dataplat_seminar/FIWARE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562600" y="1193800"/>
            <a:ext cx="2222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FIWARE Agrifood Smart Data Model example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Agritech conceptual architecture</a:t>
            </a:r>
          </a:p>
        </p:txBody>
      </p:sp>
      <p:pic>
        <p:nvPicPr>
          <p:cNvPr descr="https://github.com/ManuelePasini/slides-markdown/blob/master/slides/images/dataplat_seminar/Slide19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06600" y="1193800"/>
            <a:ext cx="5130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 view on Agritech Conceptual Architecture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talk deploy!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12 nodes (and counting…)</a:t>
            </a:r>
          </a:p>
          <a:p>
            <a:pPr lvl="1"/>
            <a:r>
              <a:rPr/>
              <a:t>CPU 20 core w5-2445 @4.6 GHZ</a:t>
            </a:r>
          </a:p>
          <a:p>
            <a:pPr lvl="1"/>
            <a:r>
              <a:rPr/>
              <a:t>256 GB RAM</a:t>
            </a:r>
          </a:p>
          <a:p>
            <a:pPr lvl="1"/>
            <a:r>
              <a:rPr/>
              <a:t>12 TB HDD</a:t>
            </a:r>
          </a:p>
          <a:p>
            <a:pPr lvl="0"/>
            <a:r>
              <a:rPr/>
              <a:t>2 GPUs NVIDIA RTX 6000 Ada Generation</a:t>
            </a:r>
          </a:p>
          <a:p>
            <a:pPr lvl="0"/>
            <a:r>
              <a:rPr/>
              <a:t>1 Network File System (3 TB)</a:t>
            </a:r>
          </a:p>
        </p:txBody>
      </p:sp>
      <p:pic>
        <p:nvPicPr>
          <p:cNvPr descr="https://github.com/ManuelePasini/slides-markdown/blob/master/slides/images/dataplat_seminar/Slide5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Hardware architecture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don’t really want to work on bare metal…</a:t>
            </a:r>
          </a:p>
          <a:p>
            <a:pPr lvl="1"/>
            <a:r>
              <a:rPr/>
              <a:t>Need for fault tolerance mechanisms;</a:t>
            </a:r>
          </a:p>
          <a:p>
            <a:pPr lvl="1"/>
            <a:r>
              <a:rPr/>
              <a:t>Possible dependencies issues;</a:t>
            </a:r>
          </a:p>
          <a:p>
            <a:pPr lvl="1"/>
            <a:r>
              <a:rPr/>
              <a:t> no isolation .</a:t>
            </a:r>
          </a:p>
          <a:p>
            <a:pPr lvl="0"/>
            <a:r>
              <a:rPr/>
              <a:t>… We want to </a:t>
            </a:r>
            <a:r>
              <a:rPr b="1"/>
              <a:t>virtualize</a:t>
            </a:r>
          </a:p>
          <a:p>
            <a:pPr lvl="1"/>
            <a:r>
              <a:rPr/>
              <a:t>remember the independence constraint.</a:t>
            </a:r>
          </a:p>
          <a:p>
            <a:pPr lvl="0"/>
            <a:r>
              <a:rPr b="1"/>
              <a:t>Docker Swarm</a:t>
            </a:r>
            <a:r>
              <a:rPr/>
              <a:t> 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Hardware + Docker architecture</a:t>
            </a:r>
          </a:p>
          <a:p>
            <a:pPr lvl="0" indent="0" marL="0">
              <a:buNone/>
            </a:pPr>
            <a:r>
              <a:rPr/>
              <a:t>Hardware + Docker architecture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46</Words>
  <Application>Microsoft Office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Helvetica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2025-12-08T08:48:03Z</dcterms:created>
  <dcterms:modified xsi:type="dcterms:W3CDTF">2025-12-08T08:48:03Z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labels">
    <vt:lpwstr/>
  </property>
  <property fmtid="{D5CDD505-2E9C-101B-9397-08002B2CF9AE}" pid="7" name="toc-title">
    <vt:lpwstr>Table of contents</vt:lpwstr>
  </property>
</Properties>
</file>